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692" r:id="rId2"/>
    <p:sldId id="1039" r:id="rId3"/>
    <p:sldId id="977" r:id="rId4"/>
    <p:sldId id="978" r:id="rId5"/>
    <p:sldId id="979" r:id="rId6"/>
    <p:sldId id="980" r:id="rId7"/>
    <p:sldId id="981" r:id="rId8"/>
    <p:sldId id="982" r:id="rId9"/>
    <p:sldId id="983" r:id="rId10"/>
    <p:sldId id="984" r:id="rId11"/>
    <p:sldId id="985" r:id="rId12"/>
    <p:sldId id="986" r:id="rId13"/>
    <p:sldId id="987" r:id="rId14"/>
    <p:sldId id="988" r:id="rId15"/>
    <p:sldId id="989" r:id="rId16"/>
    <p:sldId id="990" r:id="rId17"/>
    <p:sldId id="991" r:id="rId18"/>
    <p:sldId id="972" r:id="rId19"/>
    <p:sldId id="992" r:id="rId20"/>
    <p:sldId id="993" r:id="rId21"/>
    <p:sldId id="994" r:id="rId22"/>
    <p:sldId id="995" r:id="rId23"/>
    <p:sldId id="996" r:id="rId24"/>
    <p:sldId id="997" r:id="rId25"/>
    <p:sldId id="998" r:id="rId26"/>
    <p:sldId id="999" r:id="rId27"/>
    <p:sldId id="1000" r:id="rId28"/>
    <p:sldId id="1001" r:id="rId29"/>
    <p:sldId id="1002" r:id="rId30"/>
    <p:sldId id="1003" r:id="rId31"/>
    <p:sldId id="1004" r:id="rId32"/>
    <p:sldId id="1007" r:id="rId33"/>
    <p:sldId id="1005" r:id="rId34"/>
    <p:sldId id="1008" r:id="rId35"/>
    <p:sldId id="1009" r:id="rId36"/>
    <p:sldId id="1010" r:id="rId37"/>
    <p:sldId id="1006" r:id="rId38"/>
    <p:sldId id="1011" r:id="rId39"/>
    <p:sldId id="1012" r:id="rId40"/>
    <p:sldId id="1013" r:id="rId41"/>
    <p:sldId id="1017" r:id="rId42"/>
    <p:sldId id="1018" r:id="rId43"/>
    <p:sldId id="1030" r:id="rId44"/>
    <p:sldId id="1019" r:id="rId45"/>
    <p:sldId id="1031" r:id="rId46"/>
    <p:sldId id="1020" r:id="rId47"/>
    <p:sldId id="1032" r:id="rId48"/>
    <p:sldId id="1034" r:id="rId49"/>
    <p:sldId id="1033" r:id="rId50"/>
    <p:sldId id="1021" r:id="rId51"/>
    <p:sldId id="1022" r:id="rId52"/>
    <p:sldId id="1023" r:id="rId53"/>
    <p:sldId id="1024" r:id="rId54"/>
    <p:sldId id="1025" r:id="rId55"/>
    <p:sldId id="1027" r:id="rId56"/>
    <p:sldId id="1026" r:id="rId57"/>
    <p:sldId id="1035" r:id="rId58"/>
    <p:sldId id="1037" r:id="rId59"/>
    <p:sldId id="1036" r:id="rId60"/>
    <p:sldId id="1038" r:id="rId61"/>
    <p:sldId id="1029" r:id="rId62"/>
    <p:sldId id="70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jia.wu_UIH-AI" initials="d" lastIdx="13" clrIdx="0">
    <p:extLst>
      <p:ext uri="{19B8F6BF-5375-455C-9EA6-DF929625EA0E}">
        <p15:presenceInfo xmlns:p15="http://schemas.microsoft.com/office/powerpoint/2012/main" userId="S-1-5-21-837326459-2124757840-2925461172-25982" providerId="AD"/>
      </p:ext>
    </p:extLst>
  </p:cmAuthor>
  <p:cmAuthor id="2" name="Zhang Lars" initials="ZL" lastIdx="2" clrIdx="1">
    <p:extLst>
      <p:ext uri="{19B8F6BF-5375-455C-9EA6-DF929625EA0E}">
        <p15:presenceInfo xmlns:p15="http://schemas.microsoft.com/office/powerpoint/2012/main" userId="f130c1273c2f3c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399FF"/>
    <a:srgbClr val="FF33CC"/>
    <a:srgbClr val="9933FF"/>
    <a:srgbClr val="FF3399"/>
    <a:srgbClr val="9DC3E6"/>
    <a:srgbClr val="F4B183"/>
    <a:srgbClr val="A9D18D"/>
    <a:srgbClr val="2DC5C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2263" autoAdjust="0"/>
  </p:normalViewPr>
  <p:slideViewPr>
    <p:cSldViewPr snapToGrid="0" snapToObjects="1">
      <p:cViewPr varScale="1">
        <p:scale>
          <a:sx n="79" d="100"/>
          <a:sy n="79" d="100"/>
        </p:scale>
        <p:origin x="682" y="72"/>
      </p:cViewPr>
      <p:guideLst>
        <p:guide orient="horz" pos="1584"/>
        <p:guide pos="3840"/>
      </p:guideLst>
    </p:cSldViewPr>
  </p:slideViewPr>
  <p:outlineViewPr>
    <p:cViewPr>
      <p:scale>
        <a:sx n="33" d="100"/>
        <a:sy n="33" d="100"/>
      </p:scale>
      <p:origin x="0" y="-89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4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6FB9D-0AB3-BF41-B9E6-D16047F47D4E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25DF-E635-714E-80AD-252D87EB4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4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我今天选择三篇论文来讲。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25DF-E635-714E-80AD-252D87EB4E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9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948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4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全都</a:t>
            </a:r>
            <a:r>
              <a:rPr lang="en-US" altLang="zh-CN" dirty="0"/>
              <a:t>clean</a:t>
            </a:r>
            <a:r>
              <a:rPr lang="zh-CN" altLang="en-US" dirty="0"/>
              <a:t>的情况下，</a:t>
            </a:r>
            <a:r>
              <a:rPr lang="en-US" altLang="zh-CN" dirty="0"/>
              <a:t>baseline</a:t>
            </a:r>
            <a:r>
              <a:rPr lang="zh-CN" altLang="en-US" dirty="0"/>
              <a:t>最好，可能是</a:t>
            </a:r>
            <a:r>
              <a:rPr lang="en-US" altLang="zh-CN" dirty="0"/>
              <a:t>QAM</a:t>
            </a:r>
            <a:r>
              <a:rPr lang="zh-CN" altLang="en-US" dirty="0"/>
              <a:t>本身存在犯错可能，导致模型</a:t>
            </a:r>
            <a:r>
              <a:rPr lang="en-US" altLang="zh-CN" dirty="0"/>
              <a:t>ignore</a:t>
            </a:r>
            <a:r>
              <a:rPr lang="zh-CN" altLang="en-US" dirty="0"/>
              <a:t>了某些</a:t>
            </a:r>
            <a:r>
              <a:rPr lang="en-US" altLang="zh-CN" dirty="0"/>
              <a:t>case</a:t>
            </a:r>
            <a:r>
              <a:rPr lang="zh-CN" altLang="en-US" dirty="0"/>
              <a:t>导致学的样本偏少，因此泛化性降。</a:t>
            </a:r>
            <a:r>
              <a:rPr lang="en-US" altLang="zh-CN" dirty="0"/>
              <a:t>OCM</a:t>
            </a:r>
            <a:r>
              <a:rPr lang="zh-CN" altLang="en-US" dirty="0"/>
              <a:t>减轻了这样的问题。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91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94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389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294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396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5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3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和医院合作，帮助发现并解决医院实际问题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25DF-E635-714E-80AD-252D87EB4E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48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第一篇是解决医疗数据中标注存在噪声的问题。第二篇是利用半监督提升模型性能。第三篇是解决气管分割效果不好的问题。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这三篇可能可以给刚开始做医疗影像的同学一些选题方面的启示。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399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44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611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520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206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35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30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97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852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07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357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第一篇论文来自清华，属于没事找事，自己想问题，自己造数据来做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25DF-E635-714E-80AD-252D87EB4E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08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104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全都</a:t>
            </a:r>
            <a:r>
              <a:rPr lang="en-US" altLang="zh-CN" dirty="0"/>
              <a:t>clean</a:t>
            </a:r>
            <a:r>
              <a:rPr lang="zh-CN" altLang="en-US" dirty="0"/>
              <a:t>的情况下，</a:t>
            </a:r>
            <a:r>
              <a:rPr lang="en-US" altLang="zh-CN" dirty="0"/>
              <a:t>baseline</a:t>
            </a:r>
            <a:r>
              <a:rPr lang="zh-CN" altLang="en-US" dirty="0"/>
              <a:t>最好，可能是</a:t>
            </a:r>
            <a:r>
              <a:rPr lang="en-US" altLang="zh-CN" dirty="0"/>
              <a:t>QAM</a:t>
            </a:r>
            <a:r>
              <a:rPr lang="zh-CN" altLang="en-US" dirty="0"/>
              <a:t>本身存在犯错可能，导致模型</a:t>
            </a:r>
            <a:r>
              <a:rPr lang="en-US" altLang="zh-CN" dirty="0"/>
              <a:t>ignore</a:t>
            </a:r>
            <a:r>
              <a:rPr lang="zh-CN" altLang="en-US" dirty="0"/>
              <a:t>了某些</a:t>
            </a:r>
            <a:r>
              <a:rPr lang="en-US" altLang="zh-CN" dirty="0"/>
              <a:t>case</a:t>
            </a:r>
            <a:r>
              <a:rPr lang="zh-CN" altLang="en-US" dirty="0"/>
              <a:t>导致学的样本偏少，因此泛化性降。</a:t>
            </a:r>
            <a:r>
              <a:rPr lang="en-US" altLang="zh-CN" dirty="0"/>
              <a:t>OCM</a:t>
            </a:r>
            <a:r>
              <a:rPr lang="zh-CN" altLang="en-US" dirty="0"/>
              <a:t>减轻了这样的问题。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682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全都</a:t>
            </a:r>
            <a:r>
              <a:rPr lang="en-US" altLang="zh-CN" dirty="0"/>
              <a:t>clean</a:t>
            </a:r>
            <a:r>
              <a:rPr lang="zh-CN" altLang="en-US" dirty="0"/>
              <a:t>的情况下，</a:t>
            </a:r>
            <a:r>
              <a:rPr lang="en-US" altLang="zh-CN" dirty="0"/>
              <a:t>baseline</a:t>
            </a:r>
            <a:r>
              <a:rPr lang="zh-CN" altLang="en-US" dirty="0"/>
              <a:t>最好，可能是</a:t>
            </a:r>
            <a:r>
              <a:rPr lang="en-US" altLang="zh-CN" dirty="0"/>
              <a:t>QAM</a:t>
            </a:r>
            <a:r>
              <a:rPr lang="zh-CN" altLang="en-US" dirty="0"/>
              <a:t>本身存在犯错可能，导致模型</a:t>
            </a:r>
            <a:r>
              <a:rPr lang="en-US" altLang="zh-CN" dirty="0"/>
              <a:t>ignore</a:t>
            </a:r>
            <a:r>
              <a:rPr lang="zh-CN" altLang="en-US" dirty="0"/>
              <a:t>了某些</a:t>
            </a:r>
            <a:r>
              <a:rPr lang="en-US" altLang="zh-CN" dirty="0"/>
              <a:t>case</a:t>
            </a:r>
            <a:r>
              <a:rPr lang="zh-CN" altLang="en-US" dirty="0"/>
              <a:t>导致学的样本偏少，因此泛化性降。</a:t>
            </a:r>
            <a:r>
              <a:rPr lang="en-US" altLang="zh-CN" dirty="0"/>
              <a:t>OCM</a:t>
            </a:r>
            <a:r>
              <a:rPr lang="zh-CN" altLang="en-US" dirty="0"/>
              <a:t>减轻了这样的问题。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389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232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527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802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999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332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解决已经存在的问题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25DF-E635-714E-80AD-252D87EB4E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328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18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474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9749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572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005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339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318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548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2605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038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5495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12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594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875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56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全都</a:t>
            </a:r>
            <a:r>
              <a:rPr lang="en-US" altLang="zh-CN" dirty="0"/>
              <a:t>clean</a:t>
            </a:r>
            <a:r>
              <a:rPr lang="zh-CN" altLang="en-US" dirty="0"/>
              <a:t>的情况下，</a:t>
            </a:r>
            <a:r>
              <a:rPr lang="en-US" altLang="zh-CN" dirty="0"/>
              <a:t>baseline</a:t>
            </a:r>
            <a:r>
              <a:rPr lang="zh-CN" altLang="en-US" dirty="0"/>
              <a:t>最好，可能是</a:t>
            </a:r>
            <a:r>
              <a:rPr lang="en-US" altLang="zh-CN" dirty="0"/>
              <a:t>QAM</a:t>
            </a:r>
            <a:r>
              <a:rPr lang="zh-CN" altLang="en-US" dirty="0"/>
              <a:t>本身存在犯错可能，导致模型</a:t>
            </a:r>
            <a:r>
              <a:rPr lang="en-US" altLang="zh-CN" dirty="0"/>
              <a:t>ignore</a:t>
            </a:r>
            <a:r>
              <a:rPr lang="zh-CN" altLang="en-US" dirty="0"/>
              <a:t>了某些</a:t>
            </a:r>
            <a:r>
              <a:rPr lang="en-US" altLang="zh-CN" dirty="0"/>
              <a:t>case</a:t>
            </a:r>
            <a:r>
              <a:rPr lang="zh-CN" altLang="en-US" dirty="0"/>
              <a:t>导致学的样本偏少，因此泛化性降。</a:t>
            </a:r>
            <a:r>
              <a:rPr lang="en-US" altLang="zh-CN" dirty="0"/>
              <a:t>OCM</a:t>
            </a:r>
            <a:r>
              <a:rPr lang="zh-CN" altLang="en-US" dirty="0"/>
              <a:t>减轻了这样的问题。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7613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全都</a:t>
            </a:r>
            <a:r>
              <a:rPr lang="en-US" altLang="zh-CN" dirty="0"/>
              <a:t>clean</a:t>
            </a:r>
            <a:r>
              <a:rPr lang="zh-CN" altLang="en-US" dirty="0"/>
              <a:t>的情况下，</a:t>
            </a:r>
            <a:r>
              <a:rPr lang="en-US" altLang="zh-CN" dirty="0"/>
              <a:t>baseline</a:t>
            </a:r>
            <a:r>
              <a:rPr lang="zh-CN" altLang="en-US" dirty="0"/>
              <a:t>最好，可能是</a:t>
            </a:r>
            <a:r>
              <a:rPr lang="en-US" altLang="zh-CN" dirty="0"/>
              <a:t>QAM</a:t>
            </a:r>
            <a:r>
              <a:rPr lang="zh-CN" altLang="en-US" dirty="0"/>
              <a:t>本身存在犯错可能，导致模型</a:t>
            </a:r>
            <a:r>
              <a:rPr lang="en-US" altLang="zh-CN" dirty="0"/>
              <a:t>ignore</a:t>
            </a:r>
            <a:r>
              <a:rPr lang="zh-CN" altLang="en-US" dirty="0"/>
              <a:t>了某些</a:t>
            </a:r>
            <a:r>
              <a:rPr lang="en-US" altLang="zh-CN" dirty="0"/>
              <a:t>case</a:t>
            </a:r>
            <a:r>
              <a:rPr lang="zh-CN" altLang="en-US" dirty="0"/>
              <a:t>导致学的样本偏少，因此泛化性降。</a:t>
            </a:r>
            <a:r>
              <a:rPr lang="en-US" altLang="zh-CN" dirty="0"/>
              <a:t>OCM</a:t>
            </a:r>
            <a:r>
              <a:rPr lang="zh-CN" altLang="en-US" dirty="0"/>
              <a:t>减轻了这样的问题。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3705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600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76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0984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5992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5942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TPR = TP / (TP + FN); Recall rate; </a:t>
            </a:r>
            <a:r>
              <a:rPr lang="zh-CN" altLang="en-US" dirty="0"/>
              <a:t>阳性样本有多少被找出来 </a:t>
            </a:r>
            <a:r>
              <a:rPr lang="en-US" altLang="zh-CN" dirty="0"/>
              <a:t>= sensitivity</a:t>
            </a:r>
          </a:p>
          <a:p>
            <a:r>
              <a:rPr lang="en-US" altLang="zh-CN" dirty="0"/>
              <a:t>FPR = FP / (FP + TN); </a:t>
            </a:r>
            <a:r>
              <a:rPr lang="zh-CN" altLang="en-US" dirty="0"/>
              <a:t>阴性样本有多少被找错了 </a:t>
            </a:r>
            <a:r>
              <a:rPr lang="en-US" altLang="zh-CN" dirty="0"/>
              <a:t>= 1-specificity</a:t>
            </a:r>
          </a:p>
          <a:p>
            <a:r>
              <a:rPr lang="en-US" altLang="zh-CN" dirty="0"/>
              <a:t>PPV = TP/ (TP + FP); </a:t>
            </a:r>
            <a:r>
              <a:rPr lang="zh-CN" altLang="en-US" dirty="0"/>
              <a:t>预测为阳性样本有多少正确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83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56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919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267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738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93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9D25DF-E635-714E-80AD-252D87EB4E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85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图片 5">
            <a:extLst>
              <a:ext uri="{FF2B5EF4-FFF2-40B4-BE49-F238E27FC236}">
                <a16:creationId xmlns:a16="http://schemas.microsoft.com/office/drawing/2014/main" id="{E4EDF842-BAB7-1F42-B238-B17EA2110C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75" y="157036"/>
            <a:ext cx="1989198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1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25506"/>
            <a:ext cx="3657600" cy="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2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62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2" y="-130467"/>
            <a:ext cx="11544300" cy="1143000"/>
          </a:xfrm>
        </p:spPr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E4B145-93D8-4AEA-B8D4-79AEB58A9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1523" y="6230372"/>
            <a:ext cx="2248095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454405"/>
            <a:ext cx="10363200" cy="1362075"/>
          </a:xfrm>
        </p:spPr>
        <p:txBody>
          <a:bodyPr anchor="t">
            <a:normAutofit/>
          </a:bodyPr>
          <a:lstStyle>
            <a:lvl1pPr algn="ctr">
              <a:defRPr sz="2000" b="0" cap="none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1954217"/>
            <a:ext cx="10363200" cy="1500187"/>
          </a:xfrm>
        </p:spPr>
        <p:txBody>
          <a:bodyPr anchor="b">
            <a:noAutofit/>
          </a:bodyPr>
          <a:lstStyle>
            <a:lvl1pPr marL="0" indent="0" algn="ctr">
              <a:buNone/>
              <a:defRPr sz="6000">
                <a:solidFill>
                  <a:schemeClr val="accent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4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6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12806"/>
            <a:ext cx="3657600" cy="33633"/>
          </a:xfrm>
          <a:prstGeom prst="rect">
            <a:avLst/>
          </a:prstGeom>
        </p:spPr>
      </p:pic>
      <p:pic>
        <p:nvPicPr>
          <p:cNvPr id="7" name="Picture 4" descr="Related ima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" y="5682953"/>
            <a:ext cx="1471298" cy="14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9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" y="5682953"/>
            <a:ext cx="1471298" cy="14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" y="5682953"/>
            <a:ext cx="1471298" cy="14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CCE6CCA-7173-4EB9-A942-3ED043CA9D28}" type="datetimeFigureOut">
              <a:rPr lang="en-US" smtClean="0"/>
              <a:pPr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BFDDF01-778E-452B-8B20-5D91B426C8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8" y="5682953"/>
            <a:ext cx="1471298" cy="14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1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2102" y="-117767"/>
            <a:ext cx="11544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5847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63" y="6159506"/>
            <a:ext cx="3657600" cy="33633"/>
          </a:xfrm>
          <a:prstGeom prst="rect">
            <a:avLst/>
          </a:prstGeom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26B04DE0-B6F0-DA4D-8838-1387F2B9B7E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66" y="6296545"/>
            <a:ext cx="137186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accent4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venir Book"/>
          <a:ea typeface="+mj-ea"/>
          <a:cs typeface="Avenir Boo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bg1"/>
          </a:solidFill>
          <a:latin typeface="Avenir Book"/>
          <a:ea typeface="+mn-ea"/>
          <a:cs typeface="Avenir 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bg1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bg1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bg1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bg1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mp"/><Relationship Id="rId4" Type="http://schemas.openxmlformats.org/officeDocument/2006/relationships/image" Target="../media/image59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965232"/>
            <a:ext cx="12191999" cy="1500187"/>
          </a:xfrm>
        </p:spPr>
        <p:txBody>
          <a:bodyPr/>
          <a:lstStyle/>
          <a:p>
            <a:r>
              <a:rPr lang="en-US" sz="5400" dirty="0">
                <a:latin typeface="+mj-lt"/>
                <a:ea typeface="微软雅黑" panose="020B0503020204020204" pitchFamily="34" charset="-122"/>
              </a:rPr>
              <a:t>MICCAI </a:t>
            </a:r>
            <a:r>
              <a:rPr lang="en-US" altLang="zh-CN" sz="5400" dirty="0">
                <a:latin typeface="+mj-lt"/>
                <a:ea typeface="微软雅黑" panose="020B0503020204020204" pitchFamily="34" charset="-122"/>
              </a:rPr>
              <a:t>2019 Journal Club</a:t>
            </a:r>
            <a:endParaRPr lang="en-US" sz="54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Subtitle 6"/>
          <p:cNvSpPr>
            <a:spLocks/>
          </p:cNvSpPr>
          <p:nvPr/>
        </p:nvSpPr>
        <p:spPr bwMode="auto">
          <a:xfrm>
            <a:off x="868213" y="3170866"/>
            <a:ext cx="10363201" cy="70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5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2000" dirty="0">
                <a:solidFill>
                  <a:srgbClr val="FFFFFF"/>
                </a:solidFill>
                <a:latin typeface="Avenir Book"/>
                <a:ea typeface="黑体" pitchFamily="2" charset="-122"/>
                <a:cs typeface="Avenir Book"/>
              </a:rPr>
              <a:t>                                                                                Dec., 12</a:t>
            </a:r>
            <a:r>
              <a:rPr lang="en-US" altLang="zh-CN" sz="2000" baseline="30000" dirty="0">
                <a:solidFill>
                  <a:srgbClr val="FFFFFF"/>
                </a:solidFill>
                <a:latin typeface="Avenir Book"/>
                <a:ea typeface="黑体" pitchFamily="2" charset="-122"/>
                <a:cs typeface="Avenir Book"/>
              </a:rPr>
              <a:t>th</a:t>
            </a:r>
            <a:r>
              <a:rPr lang="en-US" altLang="zh-CN" sz="2000" dirty="0">
                <a:solidFill>
                  <a:srgbClr val="FFFFFF"/>
                </a:solidFill>
                <a:latin typeface="Avenir Book"/>
                <a:ea typeface="黑体" pitchFamily="2" charset="-122"/>
                <a:cs typeface="Avenir Book"/>
              </a:rPr>
              <a:t>, 2019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0625299A-7969-5842-8DAA-BB83E0159D65}"/>
              </a:ext>
            </a:extLst>
          </p:cNvPr>
          <p:cNvSpPr>
            <a:spLocks/>
          </p:cNvSpPr>
          <p:nvPr/>
        </p:nvSpPr>
        <p:spPr bwMode="auto">
          <a:xfrm>
            <a:off x="0" y="3551567"/>
            <a:ext cx="12191999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28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28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Minqing</a:t>
            </a:r>
            <a:r>
              <a:rPr lang="en-US" altLang="zh-CN" sz="28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Zhang</a:t>
            </a:r>
            <a:endParaRPr lang="en-US" altLang="zh-CN" sz="28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5CE0F-17A3-4C2A-8506-D38490A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31" y="6282902"/>
            <a:ext cx="1684166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1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19793-C811-46AA-92BC-8A00F797C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10" y="2227637"/>
            <a:ext cx="10765380" cy="23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B158E-20A7-424A-8C9A-97E9484E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81" y="2140085"/>
            <a:ext cx="10080438" cy="25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9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E71180-7864-4DBD-9D5E-3E702083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57" y="920450"/>
            <a:ext cx="6712085" cy="51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2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66556-7651-4E6C-A2AC-91746BBA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11" y="907563"/>
            <a:ext cx="6780177" cy="51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3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1CDF01-315E-41D4-90CB-A81931A0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728" y="907009"/>
            <a:ext cx="6838544" cy="51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A2718-B347-47E4-90F2-05180809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978" y="984877"/>
            <a:ext cx="8538043" cy="50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5C15EF-3A3E-4D96-B0E1-24F8030DB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157" y="989274"/>
            <a:ext cx="8083685" cy="50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onclusion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9D64327-1A5B-408A-871F-47A66EDC4D30}"/>
              </a:ext>
            </a:extLst>
          </p:cNvPr>
          <p:cNvGrpSpPr/>
          <p:nvPr/>
        </p:nvGrpSpPr>
        <p:grpSpPr>
          <a:xfrm>
            <a:off x="1059115" y="1127381"/>
            <a:ext cx="10073770" cy="4748126"/>
            <a:chOff x="3096779" y="2192937"/>
            <a:chExt cx="5934946" cy="27973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6CFDFE1-0C1E-4A10-AC41-BC06F9F92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642"/>
            <a:stretch/>
          </p:blipFill>
          <p:spPr>
            <a:xfrm>
              <a:off x="3096779" y="2192937"/>
              <a:ext cx="5934946" cy="91602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464EDC-E5DD-4EE7-BF7C-03B1177DC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568"/>
            <a:stretch/>
          </p:blipFill>
          <p:spPr>
            <a:xfrm>
              <a:off x="3096779" y="3108960"/>
              <a:ext cx="5934946" cy="1881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53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292101" y="1110923"/>
            <a:ext cx="11692375" cy="375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 noisy data in this paper was manually generated through controllable erosion/dilation process, which is evenly distributed and roughly correct in position. However, the actual noisy </a:t>
            </a:r>
            <a:r>
              <a:rPr lang="en-US" altLang="zh-CN" sz="2400" dirty="0">
                <a:solidFill>
                  <a:schemeClr val="bg1"/>
                </a:solidFill>
              </a:rPr>
              <a:t>data suffer from complicated circumstances, such as FP, FN, and mismatch in position.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Therefore, the performance on the actual noisy data remains unknown.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 The QAM seems a too naive way to estimate label quality, which is proved to be feasible in assess organ labelling in this paper. But I doubt that whether it would also work on discriminating qualified/un</a:t>
            </a:r>
            <a:r>
              <a:rPr lang="en-US" altLang="zh-CN" sz="2400" dirty="0">
                <a:solidFill>
                  <a:schemeClr val="bg1"/>
                </a:solidFill>
              </a:rPr>
              <a:t>qualified </a:t>
            </a:r>
            <a:r>
              <a:rPr lang="en-US" altLang="zh-CN" sz="240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labels of lesion.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ersonal opinion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31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243055"/>
            <a:ext cx="12192000" cy="1500187"/>
          </a:xfrm>
        </p:spPr>
        <p:txBody>
          <a:bodyPr/>
          <a:lstStyle/>
          <a:p>
            <a:r>
              <a:rPr lang="en-US" altLang="zh-CN" sz="4800" dirty="0">
                <a:latin typeface="+mj-lt"/>
                <a:ea typeface="微软雅黑" panose="020B0503020204020204" pitchFamily="34" charset="-122"/>
              </a:rPr>
              <a:t>Weakly Supervised Segmentation Framework</a:t>
            </a:r>
          </a:p>
          <a:p>
            <a:r>
              <a:rPr lang="en-US" altLang="zh-CN" sz="4800" dirty="0">
                <a:latin typeface="+mj-lt"/>
                <a:ea typeface="微软雅黑" panose="020B0503020204020204" pitchFamily="34" charset="-122"/>
              </a:rPr>
              <a:t>with Uncertainty: A Study on Pneumothorax Segmentation in Chest X-ray</a:t>
            </a:r>
            <a:endParaRPr lang="en-US" sz="48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Subtitle 6"/>
          <p:cNvSpPr>
            <a:spLocks/>
          </p:cNvSpPr>
          <p:nvPr/>
        </p:nvSpPr>
        <p:spPr bwMode="auto">
          <a:xfrm>
            <a:off x="868213" y="3170866"/>
            <a:ext cx="10363201" cy="70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5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  <a:p>
            <a:pPr algn="ctr">
              <a:spcBef>
                <a:spcPct val="20000"/>
              </a:spcBef>
            </a:pPr>
            <a:endParaRPr lang="en-US" altLang="zh-CN" sz="20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5CE0F-17A3-4C2A-8506-D38490A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31" y="6282902"/>
            <a:ext cx="1684166" cy="48772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8FA7F91-2C8F-489C-B974-EE40C929091B}"/>
              </a:ext>
            </a:extLst>
          </p:cNvPr>
          <p:cNvSpPr>
            <a:spLocks/>
          </p:cNvSpPr>
          <p:nvPr/>
        </p:nvSpPr>
        <p:spPr bwMode="auto">
          <a:xfrm>
            <a:off x="1" y="4077146"/>
            <a:ext cx="12191998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1 Shanghai United Imaging Intelligence Co., Ltd.,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2 Institute for Medical Imaging Technology, School of Biomedical Engineering, Shanghai Jiao Tong University, Shanghai,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3 School of Computer Science and Technology, Southwest University of Science and Technology,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Mianyang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4 Radiology Department,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Mianyang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 Central Hospital, </a:t>
            </a:r>
            <a:r>
              <a:rPr lang="en-US" altLang="zh-CN" sz="24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Mianyang</a:t>
            </a: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, China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DF53D4C4-7B57-4102-9AE3-DF5DC1C7EFB1}"/>
              </a:ext>
            </a:extLst>
          </p:cNvPr>
          <p:cNvSpPr>
            <a:spLocks/>
          </p:cNvSpPr>
          <p:nvPr/>
        </p:nvSpPr>
        <p:spPr bwMode="auto">
          <a:xfrm>
            <a:off x="1" y="2381494"/>
            <a:ext cx="12192000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28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Xi Ouyang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Zhong Xue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Yiqiang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Zhan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Xiang Sean Zhou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Qingfeng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Wang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Ying Zhou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Qian Wang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and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Jie-Zhi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Cheng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46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292102" y="1110923"/>
            <a:ext cx="11702102" cy="421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 Pick-and-Learn: Automatic Quality Evaluation for Noisy-Labeled Image Segmentation</a:t>
            </a:r>
          </a:p>
          <a:p>
            <a:pPr lvl="0">
              <a:lnSpc>
                <a:spcPct val="125000"/>
              </a:lnSpc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 Weakly Supervised Segmentation Framework with Uncertainty: A Study on Pneumothorax Segmentation in Chest X-ray</a:t>
            </a: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AirwayNet</a:t>
            </a:r>
            <a:r>
              <a:rPr lang="en-US" altLang="zh-CN" sz="2400" dirty="0">
                <a:solidFill>
                  <a:schemeClr val="bg1"/>
                </a:solidFill>
              </a:rPr>
              <a:t>: A Voxel-Connectivity Aware Approach for Accurate Airway Segmentation Using Convolutional Neural Networks</a:t>
            </a:r>
          </a:p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utline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57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A5519D6-102F-41E3-81CA-64E8FA01881C}"/>
              </a:ext>
            </a:extLst>
          </p:cNvPr>
          <p:cNvGrpSpPr/>
          <p:nvPr/>
        </p:nvGrpSpPr>
        <p:grpSpPr>
          <a:xfrm>
            <a:off x="2287371" y="892996"/>
            <a:ext cx="7617258" cy="5225702"/>
            <a:chOff x="4186928" y="2876549"/>
            <a:chExt cx="3818139" cy="26193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9644D3A-13D4-44A3-89CD-AC122A6AC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056"/>
            <a:stretch/>
          </p:blipFill>
          <p:spPr>
            <a:xfrm>
              <a:off x="4186928" y="2876549"/>
              <a:ext cx="3818139" cy="8191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91D1597-C676-42B2-97F0-1BB1CCFFA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750"/>
            <a:stretch/>
          </p:blipFill>
          <p:spPr>
            <a:xfrm>
              <a:off x="4186928" y="3695699"/>
              <a:ext cx="3818139" cy="180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905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B5FB5-A5B0-49EE-B2AB-E62EBD25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222" y="1478111"/>
            <a:ext cx="7803556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36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78764C-FE07-4A78-8EC0-A8D124F76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"/>
          <a:stretch/>
        </p:blipFill>
        <p:spPr>
          <a:xfrm>
            <a:off x="2198032" y="1478110"/>
            <a:ext cx="7795936" cy="389225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</p:spTree>
    <p:extLst>
      <p:ext uri="{BB962C8B-B14F-4D97-AF65-F5344CB8AC3E}">
        <p14:creationId xmlns:p14="http://schemas.microsoft.com/office/powerpoint/2010/main" val="390144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0376295-AA97-4608-92D8-D2FA1933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42" y="1481921"/>
            <a:ext cx="7788315" cy="389415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001019-4A2C-4FFC-9E5D-9260D4EB4DAA}"/>
              </a:ext>
            </a:extLst>
          </p:cNvPr>
          <p:cNvSpPr/>
          <p:nvPr/>
        </p:nvSpPr>
        <p:spPr>
          <a:xfrm>
            <a:off x="6105732" y="1478112"/>
            <a:ext cx="3901778" cy="390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7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336A593-A1AF-4C8B-AA38-00A6925F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32" y="1481921"/>
            <a:ext cx="7795936" cy="389415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667F5E-88A2-4251-BB0A-549C18BB4E7B}"/>
              </a:ext>
            </a:extLst>
          </p:cNvPr>
          <p:cNvSpPr/>
          <p:nvPr/>
        </p:nvSpPr>
        <p:spPr>
          <a:xfrm>
            <a:off x="6105732" y="1478112"/>
            <a:ext cx="3901778" cy="3901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- contribution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24AB27-CF3B-4F1A-8033-90646CD9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33" y="1780162"/>
            <a:ext cx="10408733" cy="35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6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pipeline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BEADC4-AF32-43BC-B99F-1A2203A1E22E}"/>
              </a:ext>
            </a:extLst>
          </p:cNvPr>
          <p:cNvGrpSpPr/>
          <p:nvPr/>
        </p:nvGrpSpPr>
        <p:grpSpPr>
          <a:xfrm>
            <a:off x="1611549" y="918551"/>
            <a:ext cx="8968902" cy="5197641"/>
            <a:chOff x="2933426" y="2095384"/>
            <a:chExt cx="6325149" cy="36655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E2BE90C-71F0-4836-9D2A-AD9E05E9E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240"/>
            <a:stretch/>
          </p:blipFill>
          <p:spPr>
            <a:xfrm>
              <a:off x="2933427" y="4762615"/>
              <a:ext cx="6325148" cy="998307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41FA7B2-D9A0-4269-8077-415FBF474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3426" y="2095384"/>
              <a:ext cx="6325148" cy="2667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2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Image-level classification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EC87BA-4807-4433-A0EE-1A0333CB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7" y="2227636"/>
            <a:ext cx="10830665" cy="23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pixel-level segmentation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7B1EB7-D819-42AE-99C2-B1F4DC38AA8F}"/>
              </a:ext>
            </a:extLst>
          </p:cNvPr>
          <p:cNvGrpSpPr/>
          <p:nvPr/>
        </p:nvGrpSpPr>
        <p:grpSpPr>
          <a:xfrm>
            <a:off x="1349955" y="1082425"/>
            <a:ext cx="9492089" cy="4773625"/>
            <a:chOff x="3231136" y="2537073"/>
            <a:chExt cx="5729727" cy="28815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9FB57D9-0460-4803-B134-F07BDB943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956"/>
            <a:stretch/>
          </p:blipFill>
          <p:spPr>
            <a:xfrm>
              <a:off x="3231136" y="4042848"/>
              <a:ext cx="5729727" cy="62023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2861DB-D77E-4123-902B-1FF950DB8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23" b="15504"/>
            <a:stretch/>
          </p:blipFill>
          <p:spPr>
            <a:xfrm>
              <a:off x="3231136" y="2537073"/>
              <a:ext cx="5729727" cy="141774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8F575C0-55A1-4F21-B40E-4E03E9474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001"/>
            <a:stretch/>
          </p:blipFill>
          <p:spPr>
            <a:xfrm>
              <a:off x="3231136" y="4664279"/>
              <a:ext cx="5729727" cy="754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45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Dataset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5FF54D-85A4-4A71-ABB3-74AAA560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06" y="1770436"/>
            <a:ext cx="10436787" cy="33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919330"/>
            <a:ext cx="12192000" cy="1500187"/>
          </a:xfrm>
        </p:spPr>
        <p:txBody>
          <a:bodyPr/>
          <a:lstStyle/>
          <a:p>
            <a:r>
              <a:rPr lang="en-US" altLang="zh-CN" sz="4800" dirty="0">
                <a:latin typeface="+mj-lt"/>
                <a:ea typeface="微软雅黑" panose="020B0503020204020204" pitchFamily="34" charset="-122"/>
              </a:rPr>
              <a:t>Pick-and-Learn: Automatic Quality Evaluation for Noisy-Labeled Image Segmentation</a:t>
            </a:r>
            <a:endParaRPr lang="en-US" sz="48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Subtitle 6"/>
          <p:cNvSpPr>
            <a:spLocks/>
          </p:cNvSpPr>
          <p:nvPr/>
        </p:nvSpPr>
        <p:spPr bwMode="auto">
          <a:xfrm>
            <a:off x="868213" y="3170866"/>
            <a:ext cx="10363201" cy="70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5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  <a:p>
            <a:pPr algn="ctr">
              <a:spcBef>
                <a:spcPct val="20000"/>
              </a:spcBef>
            </a:pPr>
            <a:endParaRPr lang="en-US" altLang="zh-CN" sz="20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0625299A-7969-5842-8DAA-BB83E0159D65}"/>
              </a:ext>
            </a:extLst>
          </p:cNvPr>
          <p:cNvSpPr>
            <a:spLocks/>
          </p:cNvSpPr>
          <p:nvPr/>
        </p:nvSpPr>
        <p:spPr bwMode="auto">
          <a:xfrm>
            <a:off x="0" y="3327830"/>
            <a:ext cx="12191999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28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Haidong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Zhu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Jialin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Shi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1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and Ji Wu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1,2</a:t>
            </a:r>
            <a:endParaRPr lang="en-US" altLang="zh-CN" sz="3200" baseline="300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5CE0F-17A3-4C2A-8506-D38490A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31" y="6282902"/>
            <a:ext cx="1684166" cy="48772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8FA7F91-2C8F-489C-B974-EE40C929091B}"/>
              </a:ext>
            </a:extLst>
          </p:cNvPr>
          <p:cNvSpPr>
            <a:spLocks/>
          </p:cNvSpPr>
          <p:nvPr/>
        </p:nvSpPr>
        <p:spPr bwMode="auto">
          <a:xfrm>
            <a:off x="1" y="4200971"/>
            <a:ext cx="12191998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24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cs typeface="Avenir Book"/>
              </a:rPr>
              <a:t>1 Department of Electronic Engineering, Tsinghua University, Beijing,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2 Institute for Precision Medicine, Tsinghua University, Beijing, China</a:t>
            </a:r>
          </a:p>
        </p:txBody>
      </p:sp>
    </p:spTree>
    <p:extLst>
      <p:ext uri="{BB962C8B-B14F-4D97-AF65-F5344CB8AC3E}">
        <p14:creationId xmlns:p14="http://schemas.microsoft.com/office/powerpoint/2010/main" val="3750172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95A4F0-BEAC-4D1A-A5A2-09F20C48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998" y="2271408"/>
            <a:ext cx="8432003" cy="23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DB9402-1703-4245-957A-9995A0AD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43" y="947927"/>
            <a:ext cx="5632314" cy="50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DCA77-46F7-429B-AA00-6C9517DD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70" y="1012533"/>
            <a:ext cx="5612859" cy="5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96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F571EA-D2A9-424C-B9BF-E5899472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64" y="1012533"/>
            <a:ext cx="5613072" cy="50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51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3BCED1-C6A8-4E37-9D8C-5BA89F5A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42" y="1012533"/>
            <a:ext cx="5632315" cy="50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4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8426E-BE0F-4DB7-AEB3-8B10AE4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24" y="1012533"/>
            <a:ext cx="5648952" cy="505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00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isualization of results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51CBCE-26A8-40D4-9191-F0C09344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214"/>
            <a:ext cx="12192000" cy="43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4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292101" y="1110923"/>
            <a:ext cx="11544301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The output of the segmentation model trained on well-annotated data can help improve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performance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attention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masks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generated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CAM.</a:t>
            </a:r>
          </a:p>
          <a:p>
            <a:pPr marR="0" lvl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ersonal opinion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01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165231"/>
            <a:ext cx="12192000" cy="1500187"/>
          </a:xfrm>
        </p:spPr>
        <p:txBody>
          <a:bodyPr/>
          <a:lstStyle/>
          <a:p>
            <a:r>
              <a:rPr lang="en-US" altLang="zh-CN" sz="4800" dirty="0" err="1">
                <a:latin typeface="+mj-lt"/>
                <a:ea typeface="微软雅黑" panose="020B0503020204020204" pitchFamily="34" charset="-122"/>
              </a:rPr>
              <a:t>AirwayNet</a:t>
            </a:r>
            <a:r>
              <a:rPr lang="en-US" altLang="zh-CN" sz="4800" dirty="0">
                <a:latin typeface="+mj-lt"/>
                <a:ea typeface="微软雅黑" panose="020B0503020204020204" pitchFamily="34" charset="-122"/>
              </a:rPr>
              <a:t>: A Voxel-Connectivity Aware Approach for Accurate Airway Segmentation Using Convolutional Neural Networks</a:t>
            </a:r>
            <a:endParaRPr lang="en-US" sz="48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4" name="Subtitle 6"/>
          <p:cNvSpPr>
            <a:spLocks/>
          </p:cNvSpPr>
          <p:nvPr/>
        </p:nvSpPr>
        <p:spPr bwMode="auto">
          <a:xfrm>
            <a:off x="868213" y="3170866"/>
            <a:ext cx="10363201" cy="70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5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  <a:p>
            <a:pPr algn="ctr">
              <a:spcBef>
                <a:spcPct val="20000"/>
              </a:spcBef>
            </a:pPr>
            <a:endParaRPr lang="en-US" altLang="zh-CN" sz="2000" dirty="0">
              <a:solidFill>
                <a:srgbClr val="FFFFFF"/>
              </a:solidFill>
              <a:latin typeface="Avenir Book"/>
              <a:ea typeface="黑体" pitchFamily="2" charset="-122"/>
              <a:cs typeface="Avenir Book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95CE0F-17A3-4C2A-8506-D38490A75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331" y="6282902"/>
            <a:ext cx="1684166" cy="48772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8FA7F91-2C8F-489C-B974-EE40C929091B}"/>
              </a:ext>
            </a:extLst>
          </p:cNvPr>
          <p:cNvSpPr>
            <a:spLocks/>
          </p:cNvSpPr>
          <p:nvPr/>
        </p:nvSpPr>
        <p:spPr bwMode="auto">
          <a:xfrm>
            <a:off x="1" y="3999322"/>
            <a:ext cx="12191998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1 Institute of Image Processing and Pattern Recognition, Shanghai Jiao Tong University, Shanghai,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2 Institute of Medical Robotics, Shanghai Jiao Tong University, Shanghai, China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3 CREATIS (CNRS UMR 5220, INSERM U1206), INSA Lyon, Lyon, France</a:t>
            </a:r>
          </a:p>
          <a:p>
            <a:pPr algn="ctr">
              <a:spcBef>
                <a:spcPct val="20000"/>
              </a:spcBef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+mj-lt"/>
                <a:ea typeface="Cambria Math" panose="02040503050406030204" pitchFamily="18" charset="0"/>
                <a:cs typeface="Avenir Book"/>
              </a:rPr>
              <a:t>4 Hamlyn Centre for Robotic Surgery, Imperial College London, London, UK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DF53D4C4-7B57-4102-9AE3-DF5DC1C7EFB1}"/>
              </a:ext>
            </a:extLst>
          </p:cNvPr>
          <p:cNvSpPr>
            <a:spLocks/>
          </p:cNvSpPr>
          <p:nvPr/>
        </p:nvSpPr>
        <p:spPr bwMode="auto">
          <a:xfrm>
            <a:off x="1" y="2303670"/>
            <a:ext cx="12192000" cy="217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altLang="zh-CN" sz="2800" dirty="0">
              <a:solidFill>
                <a:srgbClr val="FFFFFF"/>
              </a:solidFill>
              <a:latin typeface="+mj-lt"/>
              <a:ea typeface="Cambria Math" panose="02040503050406030204" pitchFamily="18" charset="0"/>
              <a:cs typeface="Avenir Book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Yulei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Qin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Mingjian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Chen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Hao Zheng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Yun Gu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Mali Shen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Jie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Yang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Xiaolin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 Huang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1,2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Yue-Min Zhu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, and </a:t>
            </a:r>
            <a:r>
              <a:rPr lang="en-US" altLang="zh-CN" sz="32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Guang</a:t>
            </a: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Avenir Book"/>
              </a:rPr>
              <a:t>-Zhong Yang</a:t>
            </a:r>
            <a:r>
              <a:rPr lang="en-US" altLang="zh-CN" sz="3200" baseline="300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2,4</a:t>
            </a:r>
          </a:p>
        </p:txBody>
      </p:sp>
    </p:spTree>
    <p:extLst>
      <p:ext uri="{BB962C8B-B14F-4D97-AF65-F5344CB8AC3E}">
        <p14:creationId xmlns:p14="http://schemas.microsoft.com/office/powerpoint/2010/main" val="3150231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95D407-D7D8-4158-96E2-DF2F68DB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76" y="2140084"/>
            <a:ext cx="10750247" cy="23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2B98FE-11E2-45BA-8328-F747B5123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59" y="1391056"/>
            <a:ext cx="10057948" cy="40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85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- background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23B128-A392-499D-8F51-872B6AE5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46379"/>
            <a:ext cx="10350927" cy="316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27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- contribution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306C0-7EBD-4BBA-B409-28017636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29" y="1507787"/>
            <a:ext cx="9771542" cy="36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pipeline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B0C844-1848-4205-A1ED-38E036C4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96" y="1265128"/>
            <a:ext cx="9815207" cy="432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39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Connectivity Modeling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1E20E-773B-4CEE-8B06-361D739E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13" y="905525"/>
            <a:ext cx="9411773" cy="51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24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Connectivity Modeling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C6EF7-A1A3-4756-B38F-F75D50A3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726"/>
            <a:ext cx="12192000" cy="44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6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Connectivity Modeling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6B0D7B-6FD3-4396-9FBA-1F04AA33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4" y="1624519"/>
            <a:ext cx="10487631" cy="36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15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CT 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olume pre-processing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DAFF9-58C0-4E17-886A-9D367DA7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15" y="1031812"/>
            <a:ext cx="7955969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44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connectivity prediction based on 3-D CNNs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823D53-1F76-4401-8EB2-4384A76B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55" y="1248108"/>
            <a:ext cx="9562290" cy="443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77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connectivity prediction based on 3-D CNNs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75A32D-DD66-4183-9971-E167472B0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08" y="1473740"/>
            <a:ext cx="10478184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7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airway candidates generation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108BEC-7B3D-4D7A-85DA-EF1B456F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07" y="1126599"/>
            <a:ext cx="10220890" cy="46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background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91D758-FB2C-4084-86B4-26AE82D0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8" y="1012533"/>
            <a:ext cx="7696703" cy="49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00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Dataset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D4805A3-673C-4420-8A74-A54D39EBFD09}"/>
              </a:ext>
            </a:extLst>
          </p:cNvPr>
          <p:cNvGrpSpPr/>
          <p:nvPr/>
        </p:nvGrpSpPr>
        <p:grpSpPr>
          <a:xfrm>
            <a:off x="767872" y="1760707"/>
            <a:ext cx="10594482" cy="3336586"/>
            <a:chOff x="2083722" y="3075043"/>
            <a:chExt cx="8024555" cy="252722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93F382B-BCF2-4CC4-BE25-341E14456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83" r="660"/>
            <a:stretch/>
          </p:blipFill>
          <p:spPr>
            <a:xfrm>
              <a:off x="2083722" y="3725694"/>
              <a:ext cx="8024555" cy="1876572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ABB6694-045A-4CB0-A55A-0F2710F1B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272"/>
            <a:stretch/>
          </p:blipFill>
          <p:spPr>
            <a:xfrm>
              <a:off x="2083722" y="3075043"/>
              <a:ext cx="8024555" cy="670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417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8F0B43-DD28-4C3D-9F3F-2D470247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2" y="1663431"/>
            <a:ext cx="10360416" cy="3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4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DFB295-6F83-4BEF-9841-65AF11F33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5" t="15525" r="20054"/>
          <a:stretch/>
        </p:blipFill>
        <p:spPr>
          <a:xfrm>
            <a:off x="1703962" y="1150476"/>
            <a:ext cx="8784076" cy="47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8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1D7CB7-A201-4ACA-A47E-C5904266C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1" y="1177044"/>
            <a:ext cx="9794238" cy="468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46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Visualization of results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8413A4-9DF8-4401-BADC-175B0EEAF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1132"/>
            <a:ext cx="12192000" cy="44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22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Visualization of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9DD93-23CF-4DD8-8E94-97572FBB5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381"/>
            <a:ext cx="12192000" cy="4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9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Visualization of results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1EC6B48-064A-488A-AC1B-7D5AA3B54715}"/>
              </a:ext>
            </a:extLst>
          </p:cNvPr>
          <p:cNvGrpSpPr/>
          <p:nvPr/>
        </p:nvGrpSpPr>
        <p:grpSpPr>
          <a:xfrm>
            <a:off x="0" y="1222765"/>
            <a:ext cx="12192000" cy="4539611"/>
            <a:chOff x="0" y="1008754"/>
            <a:chExt cx="12192000" cy="45396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D5C6C55-63B9-48D6-B44C-C2C932DF6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00781"/>
              <a:ext cx="12192000" cy="414758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E8413A4-9DF8-4401-BADC-175B0EEAF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115"/>
            <a:stretch/>
          </p:blipFill>
          <p:spPr>
            <a:xfrm>
              <a:off x="0" y="1008754"/>
              <a:ext cx="12192000" cy="3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135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Visualization of results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94686D-4989-4CE8-B7D1-211E2B8926EC}"/>
              </a:ext>
            </a:extLst>
          </p:cNvPr>
          <p:cNvGrpSpPr/>
          <p:nvPr/>
        </p:nvGrpSpPr>
        <p:grpSpPr>
          <a:xfrm>
            <a:off x="0" y="1193580"/>
            <a:ext cx="12192000" cy="4604182"/>
            <a:chOff x="0" y="1008754"/>
            <a:chExt cx="12192000" cy="460418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4F2E6FD-843C-44EE-A0B3-7B30157A3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00781"/>
              <a:ext cx="12192000" cy="421215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05DD108-05B1-436A-9B9E-129CBCB2E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115"/>
            <a:stretch/>
          </p:blipFill>
          <p:spPr>
            <a:xfrm>
              <a:off x="0" y="1008754"/>
              <a:ext cx="12192000" cy="3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1217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0FE915-1FA7-49E0-9AF8-9F1946546F64}"/>
              </a:ext>
            </a:extLst>
          </p:cNvPr>
          <p:cNvGrpSpPr/>
          <p:nvPr/>
        </p:nvGrpSpPr>
        <p:grpSpPr>
          <a:xfrm>
            <a:off x="1419249" y="944437"/>
            <a:ext cx="9353501" cy="5124821"/>
            <a:chOff x="2133255" y="1325505"/>
            <a:chExt cx="7925488" cy="434240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40921B3-A32D-4DD3-A1E5-6C413305CEB2}"/>
                </a:ext>
              </a:extLst>
            </p:cNvPr>
            <p:cNvGrpSpPr/>
            <p:nvPr/>
          </p:nvGrpSpPr>
          <p:grpSpPr>
            <a:xfrm>
              <a:off x="2133255" y="3505262"/>
              <a:ext cx="7925488" cy="2162650"/>
              <a:chOff x="2133256" y="3041155"/>
              <a:chExt cx="7925488" cy="216265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9DC022E-CB1D-42CF-9392-474A119FA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256" y="3816845"/>
                <a:ext cx="7925487" cy="1386960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BABEC70-581E-4AF5-AB96-37925F5D0B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6" r="476" b="3419"/>
              <a:stretch/>
            </p:blipFill>
            <p:spPr>
              <a:xfrm>
                <a:off x="2133256" y="3041155"/>
                <a:ext cx="7925488" cy="824330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B1CB14-7C26-40FA-B34F-CCB8F7038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68" b="26925"/>
            <a:stretch/>
          </p:blipFill>
          <p:spPr>
            <a:xfrm>
              <a:off x="2133255" y="1325505"/>
              <a:ext cx="7925487" cy="202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143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Experiments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752A4-2BC9-4453-9F39-5B30EF37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78" y="2449745"/>
            <a:ext cx="10196444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Introduction 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- contribution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D45F0-C5E3-47C1-BB2F-97AFF6F5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51" y="1517516"/>
            <a:ext cx="10372498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68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onclusion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87E198-778D-49D6-855D-4947D4111BE3}"/>
              </a:ext>
            </a:extLst>
          </p:cNvPr>
          <p:cNvGrpSpPr/>
          <p:nvPr/>
        </p:nvGrpSpPr>
        <p:grpSpPr>
          <a:xfrm>
            <a:off x="1528864" y="1119721"/>
            <a:ext cx="9134271" cy="4778085"/>
            <a:chOff x="2106584" y="1344738"/>
            <a:chExt cx="7940729" cy="41537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2921116-628D-40ED-A51C-B0A8FB8EC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8"/>
            <a:stretch/>
          </p:blipFill>
          <p:spPr>
            <a:xfrm>
              <a:off x="2106585" y="1344738"/>
              <a:ext cx="7940728" cy="251481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E534727-F13F-401C-9EE7-41310C25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2106584" y="3820644"/>
              <a:ext cx="7940728" cy="1677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417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292101" y="1110923"/>
            <a:ext cx="11351907" cy="9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The airway segmentation task seems to be suitable for being formulated as point-cloud segmentation.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altLang="zh-CN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ersonal opinion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83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75856" y="2151728"/>
            <a:ext cx="3814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FFC000"/>
                </a:solidFill>
                <a:latin typeface="+mj-lt"/>
              </a:rPr>
              <a:t>Thank You!</a:t>
            </a:r>
            <a:endParaRPr lang="zh-CN" altLang="en-US" sz="54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41F50F-7158-D94C-BF19-01F058F94B2E}"/>
              </a:ext>
            </a:extLst>
          </p:cNvPr>
          <p:cNvSpPr/>
          <p:nvPr/>
        </p:nvSpPr>
        <p:spPr>
          <a:xfrm>
            <a:off x="8763990" y="5723906"/>
            <a:ext cx="3428010" cy="11340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pipeline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73EBC9-B1BE-4ACF-A9DC-DB23E610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94" y="874647"/>
            <a:ext cx="7179012" cy="524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QAM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92350C-9B4F-4703-9B3D-C0483A40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06" y="948508"/>
            <a:ext cx="10040387" cy="50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3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Method - OCM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F2CE4A-2B97-4E07-B058-36E6D4EF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83" y="910807"/>
            <a:ext cx="8628434" cy="51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72701"/>
      </p:ext>
    </p:extLst>
  </p:cSld>
  <p:clrMapOvr>
    <a:masterClrMapping/>
  </p:clrMapOvr>
</p:sld>
</file>

<file path=ppt/theme/theme1.xml><?xml version="1.0" encoding="utf-8"?>
<a:theme xmlns:a="http://schemas.openxmlformats.org/drawingml/2006/main" name="new_ide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chemeClr val="bg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25239</TotalTime>
  <Words>1013</Words>
  <Application>Microsoft Office PowerPoint</Application>
  <PresentationFormat>宽屏</PresentationFormat>
  <Paragraphs>169</Paragraphs>
  <Slides>62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7" baseType="lpstr">
      <vt:lpstr>Avenir Book</vt:lpstr>
      <vt:lpstr>Arial</vt:lpstr>
      <vt:lpstr>Calibri</vt:lpstr>
      <vt:lpstr>Wingdings</vt:lpstr>
      <vt:lpstr>new_idea</vt:lpstr>
      <vt:lpstr>PowerPoint 演示文稿</vt:lpstr>
      <vt:lpstr>Outline</vt:lpstr>
      <vt:lpstr>PowerPoint 演示文稿</vt:lpstr>
      <vt:lpstr>Introduction - background</vt:lpstr>
      <vt:lpstr>Introduction - background</vt:lpstr>
      <vt:lpstr>Introduction - contribution</vt:lpstr>
      <vt:lpstr>Method - pipeline</vt:lpstr>
      <vt:lpstr>Method - QAM</vt:lpstr>
      <vt:lpstr>Method - OCM</vt:lpstr>
      <vt:lpstr>Dataset</vt:lpstr>
      <vt:lpstr>Experiments</vt:lpstr>
      <vt:lpstr>Experiments</vt:lpstr>
      <vt:lpstr>Experiments</vt:lpstr>
      <vt:lpstr>Experiments</vt:lpstr>
      <vt:lpstr>Experiments</vt:lpstr>
      <vt:lpstr>Experiments</vt:lpstr>
      <vt:lpstr>Conclusion</vt:lpstr>
      <vt:lpstr>Personal opinion</vt:lpstr>
      <vt:lpstr>PowerPoint 演示文稿</vt:lpstr>
      <vt:lpstr>Introduction - background</vt:lpstr>
      <vt:lpstr>Introduction - background</vt:lpstr>
      <vt:lpstr>Introduction - background</vt:lpstr>
      <vt:lpstr>Introduction - background</vt:lpstr>
      <vt:lpstr>Introduction - background</vt:lpstr>
      <vt:lpstr>Introduction - contribution</vt:lpstr>
      <vt:lpstr>Method - pipeline</vt:lpstr>
      <vt:lpstr>Method - Image-level classification</vt:lpstr>
      <vt:lpstr>Method - pixel-level segmentation</vt:lpstr>
      <vt:lpstr>Dataset</vt:lpstr>
      <vt:lpstr>Experiments</vt:lpstr>
      <vt:lpstr>Experiments</vt:lpstr>
      <vt:lpstr>Experiments</vt:lpstr>
      <vt:lpstr>Experiments</vt:lpstr>
      <vt:lpstr>Experiments</vt:lpstr>
      <vt:lpstr>Experiments</vt:lpstr>
      <vt:lpstr>Visualization of results</vt:lpstr>
      <vt:lpstr>Personal opinion</vt:lpstr>
      <vt:lpstr>PowerPoint 演示文稿</vt:lpstr>
      <vt:lpstr>Introduction - background</vt:lpstr>
      <vt:lpstr>Introduction - background</vt:lpstr>
      <vt:lpstr>Introduction - contribution</vt:lpstr>
      <vt:lpstr>Method - pipeline</vt:lpstr>
      <vt:lpstr>Method - Connectivity Modeling</vt:lpstr>
      <vt:lpstr>Method - Connectivity Modeling</vt:lpstr>
      <vt:lpstr>Method - Connectivity Modeling</vt:lpstr>
      <vt:lpstr>Method - CT volume pre-processing</vt:lpstr>
      <vt:lpstr>Method - connectivity prediction based on 3-D CNNs</vt:lpstr>
      <vt:lpstr>Method - connectivity prediction based on 3-D CNNs</vt:lpstr>
      <vt:lpstr>Method - airway candidates generation</vt:lpstr>
      <vt:lpstr>Dataset</vt:lpstr>
      <vt:lpstr>Experiments</vt:lpstr>
      <vt:lpstr>Experiments</vt:lpstr>
      <vt:lpstr>Experiments</vt:lpstr>
      <vt:lpstr>Visualization of results</vt:lpstr>
      <vt:lpstr>Visualization of results</vt:lpstr>
      <vt:lpstr>Visualization of results</vt:lpstr>
      <vt:lpstr>Visualization of results</vt:lpstr>
      <vt:lpstr>Experiments</vt:lpstr>
      <vt:lpstr>Experiments</vt:lpstr>
      <vt:lpstr>Conclusion</vt:lpstr>
      <vt:lpstr>Personal opinion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Adversarial Similarity Network for Deep Learning based Registration</dc:title>
  <dc:creator>MX-Mac</dc:creator>
  <cp:lastModifiedBy>Zhang Lars</cp:lastModifiedBy>
  <cp:revision>1201</cp:revision>
  <dcterms:created xsi:type="dcterms:W3CDTF">2018-07-19T20:32:20Z</dcterms:created>
  <dcterms:modified xsi:type="dcterms:W3CDTF">2019-12-10T14:47:11Z</dcterms:modified>
</cp:coreProperties>
</file>